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748000" cy="222758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117509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B8B8B8"/>
              </a:solidFill>
              <a:prstDash val="solid"/>
              <a:miter lim="400000"/>
            </a:ln>
          </a:left>
          <a:right>
            <a:ln w="254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B8B8B8"/>
              </a:solidFill>
              <a:prstDash val="solid"/>
              <a:miter lim="400000"/>
            </a:ln>
          </a:top>
          <a:bottom>
            <a:ln w="25400" cap="flat">
              <a:solidFill>
                <a:srgbClr val="B8B8B8"/>
              </a:solidFill>
              <a:prstDash val="solid"/>
              <a:miter lim="400000"/>
            </a:ln>
          </a:bottom>
          <a:insideH>
            <a:ln w="25400" cap="flat">
              <a:solidFill>
                <a:srgbClr val="B8B8B8"/>
              </a:solidFill>
              <a:prstDash val="solid"/>
              <a:miter lim="400000"/>
            </a:ln>
          </a:insideH>
          <a:insideV>
            <a:ln w="254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606060"/>
              </a:solidFill>
              <a:prstDash val="solid"/>
              <a:miter lim="400000"/>
            </a:ln>
          </a:left>
          <a:right>
            <a:ln w="254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25400" cap="flat">
              <a:solidFill>
                <a:srgbClr val="606060"/>
              </a:solidFill>
              <a:prstDash val="solid"/>
              <a:miter lim="400000"/>
            </a:ln>
          </a:bottom>
          <a:insideH>
            <a:ln w="25400" cap="flat">
              <a:solidFill>
                <a:srgbClr val="606060"/>
              </a:solidFill>
              <a:prstDash val="solid"/>
              <a:miter lim="400000"/>
            </a:ln>
          </a:insideH>
          <a:insideV>
            <a:ln w="254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B8B8B8"/>
              </a:solidFill>
              <a:prstDash val="solid"/>
              <a:miter lim="400000"/>
            </a:ln>
          </a:left>
          <a:right>
            <a:ln w="25400" cap="flat">
              <a:solidFill>
                <a:srgbClr val="B8B8B8"/>
              </a:solidFill>
              <a:prstDash val="solid"/>
              <a:miter lim="400000"/>
            </a:ln>
          </a:right>
          <a:top>
            <a:ln w="50800" cap="flat">
              <a:solidFill>
                <a:srgbClr val="606060"/>
              </a:solidFill>
              <a:prstDash val="solid"/>
              <a:miter lim="400000"/>
            </a:ln>
          </a:top>
          <a:bottom>
            <a:ln w="25400" cap="flat">
              <a:solidFill>
                <a:srgbClr val="606060"/>
              </a:solidFill>
              <a:prstDash val="solid"/>
              <a:miter lim="400000"/>
            </a:ln>
          </a:bottom>
          <a:insideH>
            <a:ln w="25400" cap="flat">
              <a:solidFill>
                <a:srgbClr val="B8B8B8"/>
              </a:solidFill>
              <a:prstDash val="solid"/>
              <a:miter lim="400000"/>
            </a:ln>
          </a:insideH>
          <a:insideV>
            <a:ln w="254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606060"/>
              </a:solidFill>
              <a:prstDash val="solid"/>
              <a:miter lim="400000"/>
            </a:ln>
          </a:left>
          <a:right>
            <a:ln w="254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25400" cap="flat">
              <a:solidFill>
                <a:srgbClr val="606060"/>
              </a:solidFill>
              <a:prstDash val="solid"/>
              <a:miter lim="400000"/>
            </a:ln>
          </a:bottom>
          <a:insideH>
            <a:ln w="25400" cap="flat">
              <a:solidFill>
                <a:srgbClr val="606060"/>
              </a:solidFill>
              <a:prstDash val="solid"/>
              <a:miter lim="400000"/>
            </a:ln>
          </a:insideH>
          <a:insideV>
            <a:ln w="254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5D5D5D"/>
              </a:solidFill>
              <a:prstDash val="solid"/>
              <a:miter lim="400000"/>
            </a:ln>
          </a:left>
          <a:right>
            <a:ln w="25400" cap="flat">
              <a:solidFill>
                <a:srgbClr val="5D5D5D"/>
              </a:solidFill>
              <a:prstDash val="solid"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25400" cap="flat">
              <a:solidFill>
                <a:srgbClr val="5D5D5D"/>
              </a:solidFill>
              <a:prstDash val="solid"/>
              <a:miter lim="400000"/>
            </a:ln>
          </a:bottom>
          <a:insideH>
            <a:ln w="25400" cap="flat">
              <a:solidFill>
                <a:srgbClr val="5D5D5D"/>
              </a:solidFill>
              <a:prstDash val="solid"/>
              <a:miter lim="400000"/>
            </a:ln>
          </a:insideH>
          <a:insideV>
            <a:ln w="254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5D5D5D"/>
              </a:solidFill>
              <a:prstDash val="solid"/>
              <a:miter lim="400000"/>
            </a:ln>
          </a:left>
          <a:right>
            <a:ln w="25400" cap="flat">
              <a:solidFill>
                <a:srgbClr val="5D5D5D"/>
              </a:solidFill>
              <a:prstDash val="solid"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25400" cap="flat">
              <a:solidFill>
                <a:srgbClr val="5D5D5D"/>
              </a:solidFill>
              <a:prstDash val="solid"/>
              <a:miter lim="400000"/>
            </a:ln>
          </a:bottom>
          <a:insideH>
            <a:ln w="25400" cap="flat">
              <a:solidFill>
                <a:srgbClr val="5D5D5D"/>
              </a:solidFill>
              <a:prstDash val="solid"/>
              <a:miter lim="400000"/>
            </a:ln>
          </a:insideH>
          <a:insideV>
            <a:ln w="254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5D5D5D"/>
              </a:solidFill>
              <a:prstDash val="solid"/>
              <a:miter lim="400000"/>
            </a:ln>
          </a:left>
          <a:right>
            <a:ln w="25400" cap="flat">
              <a:solidFill>
                <a:srgbClr val="5D5D5D"/>
              </a:solidFill>
              <a:prstDash val="solid"/>
              <a:miter lim="400000"/>
            </a:ln>
          </a:right>
          <a:top>
            <a:ln w="25400" cap="flat">
              <a:solidFill>
                <a:srgbClr val="5D5D5D"/>
              </a:solidFill>
              <a:prstDash val="solid"/>
              <a:miter lim="400000"/>
            </a:ln>
          </a:top>
          <a:bottom>
            <a:ln w="25400" cap="flat">
              <a:solidFill>
                <a:srgbClr val="5D5D5D"/>
              </a:solidFill>
              <a:prstDash val="solid"/>
              <a:miter lim="400000"/>
            </a:ln>
          </a:bottom>
          <a:insideH>
            <a:ln w="25400" cap="flat">
              <a:solidFill>
                <a:srgbClr val="5D5D5D"/>
              </a:solidFill>
              <a:prstDash val="solid"/>
              <a:miter lim="400000"/>
            </a:ln>
          </a:insideH>
          <a:insideV>
            <a:ln w="254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" name="Shape 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fa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acturé à :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facturé à :</a:t>
            </a:r>
          </a:p>
        </p:txBody>
      </p:sp>
      <p:sp>
        <p:nvSpPr>
          <p:cNvPr id="34" name="N°"/>
          <p:cNvSpPr txBox="1"/>
          <p:nvPr>
            <p:ph type="body" sz="quarter" idx="21" hasCustomPrompt="1"/>
          </p:nvPr>
        </p:nvSpPr>
        <p:spPr>
          <a:xfrm>
            <a:off x="7976333" y="5442539"/>
            <a:ext cx="493715" cy="541061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N° facture</a:t>
            </a:r>
          </a:p>
        </p:txBody>
      </p:sp>
      <p:sp>
        <p:nvSpPr>
          <p:cNvPr id="35" name="date"/>
          <p:cNvSpPr txBox="1"/>
          <p:nvPr>
            <p:ph type="body" sz="quarter" idx="22" hasCustomPrompt="1"/>
          </p:nvPr>
        </p:nvSpPr>
        <p:spPr>
          <a:xfrm>
            <a:off x="11626500" y="5442539"/>
            <a:ext cx="1908153" cy="541061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date</a:t>
            </a:r>
          </a:p>
        </p:txBody>
      </p:sp>
      <p:sp>
        <p:nvSpPr>
          <p:cNvPr id="36" name="montant HT"/>
          <p:cNvSpPr txBox="1"/>
          <p:nvPr>
            <p:ph type="body" sz="quarter" idx="23" hasCustomPrompt="1"/>
          </p:nvPr>
        </p:nvSpPr>
        <p:spPr>
          <a:xfrm>
            <a:off x="9595210" y="9936336"/>
            <a:ext cx="2776162" cy="541061"/>
          </a:xfrm>
          <a:prstGeom prst="rect">
            <a:avLst/>
          </a:prstGeom>
        </p:spPr>
        <p:txBody>
          <a:bodyPr anchor="ctr">
            <a:sp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montant HT</a:t>
            </a:r>
          </a:p>
        </p:txBody>
      </p:sp>
      <p:sp>
        <p:nvSpPr>
          <p:cNvPr id="37" name="détail de la facture"/>
          <p:cNvSpPr txBox="1"/>
          <p:nvPr>
            <p:ph type="body" sz="quarter" idx="24" hasCustomPrompt="1"/>
          </p:nvPr>
        </p:nvSpPr>
        <p:spPr>
          <a:xfrm>
            <a:off x="1191502" y="9961736"/>
            <a:ext cx="8004377" cy="541061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détail de la facture</a:t>
            </a:r>
          </a:p>
        </p:txBody>
      </p:sp>
      <p:sp>
        <p:nvSpPr>
          <p:cNvPr id="38" name="Total"/>
          <p:cNvSpPr txBox="1"/>
          <p:nvPr>
            <p:ph type="body" sz="quarter" idx="25" hasCustomPrompt="1"/>
          </p:nvPr>
        </p:nvSpPr>
        <p:spPr>
          <a:xfrm>
            <a:off x="10047353" y="16540400"/>
            <a:ext cx="2320843" cy="547411"/>
          </a:xfrm>
          <a:prstGeom prst="rect">
            <a:avLst/>
          </a:prstGeom>
          <a:ln w="6350">
            <a:solidFill>
              <a:srgbClr val="000000"/>
            </a:solidFill>
          </a:ln>
        </p:spPr>
        <p:txBody>
          <a:bodyPr anchor="ctr">
            <a:sp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Montant total</a:t>
            </a:r>
          </a:p>
        </p:txBody>
      </p:sp>
      <p:sp>
        <p:nvSpPr>
          <p:cNvPr id="39" name="échéance"/>
          <p:cNvSpPr txBox="1"/>
          <p:nvPr>
            <p:ph type="body" sz="quarter" idx="26" hasCustomPrompt="1"/>
          </p:nvPr>
        </p:nvSpPr>
        <p:spPr>
          <a:xfrm>
            <a:off x="4267515" y="19304947"/>
            <a:ext cx="2327193" cy="49026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échéance</a:t>
            </a:r>
          </a:p>
        </p:txBody>
      </p:sp>
      <p:sp>
        <p:nvSpPr>
          <p:cNvPr id="40" name="mode paiement"/>
          <p:cNvSpPr txBox="1"/>
          <p:nvPr>
            <p:ph type="body" sz="quarter" idx="27" hasCustomPrompt="1"/>
          </p:nvPr>
        </p:nvSpPr>
        <p:spPr>
          <a:xfrm>
            <a:off x="4524738" y="19834149"/>
            <a:ext cx="2523947" cy="490261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mode paiement</a:t>
            </a:r>
          </a:p>
        </p:txBody>
      </p:sp>
      <p:sp>
        <p:nvSpPr>
          <p:cNvPr id="41" name="2013"/>
          <p:cNvSpPr txBox="1"/>
          <p:nvPr>
            <p:ph type="body" sz="quarter" idx="28" hasCustomPrompt="1"/>
          </p:nvPr>
        </p:nvSpPr>
        <p:spPr>
          <a:xfrm>
            <a:off x="6988633" y="5442539"/>
            <a:ext cx="962096" cy="541061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année</a:t>
            </a:r>
          </a:p>
        </p:txBody>
      </p:sp>
      <p:sp>
        <p:nvSpPr>
          <p:cNvPr id="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EFD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rue du 14 juillet ,…"/>
          <p:cNvSpPr txBox="1"/>
          <p:nvPr/>
        </p:nvSpPr>
        <p:spPr>
          <a:xfrm>
            <a:off x="5699435" y="2465953"/>
            <a:ext cx="4349130" cy="8839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80" tIns="60980" rIns="60980" bIns="60980" anchor="ctr">
            <a:spAutoFit/>
          </a:bodyPr>
          <a:lstStyle/>
          <a:p>
            <a:pPr defTabSz="689732">
              <a:defRPr sz="2200">
                <a:solidFill>
                  <a:srgbClr val="A6AAA9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>
                <a:solidFill>
                  <a:srgbClr val="4D4D4D"/>
                </a:solidFill>
              </a:rPr>
              <a:t>9 rue du 14 juillet , </a:t>
            </a:r>
            <a:endParaRPr>
              <a:solidFill>
                <a:srgbClr val="4D4D4D"/>
              </a:solidFill>
            </a:endParaRPr>
          </a:p>
          <a:p>
            <a:pPr defTabSz="689732">
              <a:defRPr sz="2200">
                <a:solidFill>
                  <a:srgbClr val="A6AAA9"/>
                </a:solidFill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rPr>
                <a:solidFill>
                  <a:srgbClr val="4D4D4D"/>
                </a:solidFill>
              </a:rPr>
              <a:t>17220 NAQ Sainte-Soulle, France</a:t>
            </a:r>
          </a:p>
        </p:txBody>
      </p:sp>
      <p:sp>
        <p:nvSpPr>
          <p:cNvPr id="3" name="Ligne"/>
          <p:cNvSpPr/>
          <p:nvPr/>
        </p:nvSpPr>
        <p:spPr>
          <a:xfrm>
            <a:off x="847960" y="20679518"/>
            <a:ext cx="14052081" cy="50799"/>
          </a:xfrm>
          <a:prstGeom prst="line">
            <a:avLst/>
          </a:prstGeom>
          <a:ln w="12700">
            <a:solidFill>
              <a:srgbClr val="000000">
                <a:alpha val="59891"/>
              </a:srgbClr>
            </a:solidFill>
            <a:miter lim="400000"/>
          </a:ln>
        </p:spPr>
        <p:txBody>
          <a:bodyPr lIns="101600" tIns="101600" rIns="101600" bIns="101600" anchor="ctr"/>
          <a:lstStyle/>
          <a:p>
            <a:pPr defTabSz="724128">
              <a:defRPr sz="2400"/>
            </a:pPr>
          </a:p>
        </p:txBody>
      </p:sp>
      <p:pic>
        <p:nvPicPr>
          <p:cNvPr id="4" name="loraine logo noir.png" descr="loraine logo noi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45370" y="152822"/>
            <a:ext cx="4839102" cy="2439770"/>
          </a:xfrm>
          <a:prstGeom prst="rect">
            <a:avLst/>
          </a:prstGeom>
          <a:ln w="3175">
            <a:miter lim="400000"/>
          </a:ln>
        </p:spPr>
      </p:pic>
      <p:sp>
        <p:nvSpPr>
          <p:cNvPr id="5" name="+33 (0)6 62 51 88 00"/>
          <p:cNvSpPr txBox="1"/>
          <p:nvPr/>
        </p:nvSpPr>
        <p:spPr>
          <a:xfrm>
            <a:off x="1736239" y="21155345"/>
            <a:ext cx="2901128" cy="414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80" tIns="60980" rIns="60980" bIns="60980" anchor="ctr">
            <a:spAutoFit/>
          </a:bodyPr>
          <a:lstStyle>
            <a:lvl1pPr defTabSz="919643">
              <a:defRPr sz="1900">
                <a:solidFill>
                  <a:srgbClr val="53585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 +33 (0)6 62 51 88 00</a:t>
            </a:r>
          </a:p>
        </p:txBody>
      </p:sp>
      <p:sp>
        <p:nvSpPr>
          <p:cNvPr id="6" name="l.mandeix@gmail.com"/>
          <p:cNvSpPr txBox="1"/>
          <p:nvPr/>
        </p:nvSpPr>
        <p:spPr>
          <a:xfrm>
            <a:off x="11410756" y="21148995"/>
            <a:ext cx="2963883" cy="4267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80" tIns="60980" rIns="60980" bIns="60980" anchor="ctr">
            <a:spAutoFit/>
          </a:bodyPr>
          <a:lstStyle>
            <a:lvl1pPr defTabSz="919643">
              <a:defRPr sz="2000">
                <a:solidFill>
                  <a:srgbClr val="53585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l.mandeix@gmail.com</a:t>
            </a:r>
          </a:p>
        </p:txBody>
      </p:sp>
      <p:pic>
        <p:nvPicPr>
          <p:cNvPr id="7" name="fleche.png" descr="fleche.png"/>
          <p:cNvPicPr>
            <a:picLocks noChangeAspect="1"/>
          </p:cNvPicPr>
          <p:nvPr/>
        </p:nvPicPr>
        <p:blipFill>
          <a:blip r:embed="rId3">
            <a:alphaModFix amt="70298"/>
            <a:extLst/>
          </a:blip>
          <a:stretch>
            <a:fillRect/>
          </a:stretch>
        </p:blipFill>
        <p:spPr>
          <a:xfrm>
            <a:off x="10791883" y="21021343"/>
            <a:ext cx="831784" cy="682063"/>
          </a:xfrm>
          <a:prstGeom prst="rect">
            <a:avLst/>
          </a:prstGeom>
          <a:ln w="3175">
            <a:miter lim="400000"/>
          </a:ln>
        </p:spPr>
      </p:pic>
      <p:pic>
        <p:nvPicPr>
          <p:cNvPr id="8" name="phone.png" descr="phone.png"/>
          <p:cNvPicPr>
            <a:picLocks noChangeAspect="1"/>
          </p:cNvPicPr>
          <p:nvPr/>
        </p:nvPicPr>
        <p:blipFill>
          <a:blip r:embed="rId4">
            <a:alphaModFix amt="70029"/>
            <a:extLst/>
          </a:blip>
          <a:stretch>
            <a:fillRect/>
          </a:stretch>
        </p:blipFill>
        <p:spPr>
          <a:xfrm>
            <a:off x="1179810" y="21018712"/>
            <a:ext cx="838201" cy="687325"/>
          </a:xfrm>
          <a:prstGeom prst="rect">
            <a:avLst/>
          </a:prstGeom>
          <a:ln w="3175">
            <a:miter lim="400000"/>
          </a:ln>
        </p:spPr>
      </p:pic>
      <p:sp>
        <p:nvSpPr>
          <p:cNvPr id="9" name="Facture"/>
          <p:cNvSpPr txBox="1"/>
          <p:nvPr/>
        </p:nvSpPr>
        <p:spPr>
          <a:xfrm>
            <a:off x="6344433" y="4146979"/>
            <a:ext cx="2957534" cy="1200151"/>
          </a:xfrm>
          <a:prstGeom prst="rect">
            <a:avLst/>
          </a:prstGeom>
          <a:ln w="635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77800" tIns="177800" rIns="177800" bIns="177800" anchor="ctr">
            <a:spAutoFit/>
          </a:bodyPr>
          <a:lstStyle>
            <a:lvl1pPr>
              <a:defRPr sz="4800">
                <a:solidFill>
                  <a:srgbClr val="53585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/>
            <a:r>
              <a:t>Facture</a:t>
            </a:r>
          </a:p>
        </p:txBody>
      </p:sp>
      <p:sp>
        <p:nvSpPr>
          <p:cNvPr id="10" name="Ligne"/>
          <p:cNvSpPr/>
          <p:nvPr/>
        </p:nvSpPr>
        <p:spPr>
          <a:xfrm>
            <a:off x="3421779" y="3571397"/>
            <a:ext cx="8904443" cy="1"/>
          </a:xfrm>
          <a:prstGeom prst="line">
            <a:avLst/>
          </a:prstGeom>
          <a:ln w="12700">
            <a:solidFill>
              <a:srgbClr val="000000">
                <a:alpha val="59891"/>
              </a:srgbClr>
            </a:solidFill>
            <a:miter lim="400000"/>
          </a:ln>
        </p:spPr>
        <p:txBody>
          <a:bodyPr lIns="101600" tIns="101600" rIns="101600" bIns="101600" anchor="ctr"/>
          <a:lstStyle/>
          <a:p>
            <a:pPr defTabSz="724128">
              <a:defRPr sz="2400"/>
            </a:pPr>
          </a:p>
        </p:txBody>
      </p:sp>
      <p:sp>
        <p:nvSpPr>
          <p:cNvPr id="11" name="Ligne"/>
          <p:cNvSpPr/>
          <p:nvPr/>
        </p:nvSpPr>
        <p:spPr>
          <a:xfrm>
            <a:off x="847960" y="9200175"/>
            <a:ext cx="14052081" cy="50799"/>
          </a:xfrm>
          <a:prstGeom prst="line">
            <a:avLst/>
          </a:prstGeom>
          <a:ln w="12700">
            <a:solidFill>
              <a:srgbClr val="000000">
                <a:alpha val="59891"/>
              </a:srgbClr>
            </a:solidFill>
            <a:miter lim="400000"/>
          </a:ln>
        </p:spPr>
        <p:txBody>
          <a:bodyPr lIns="101600" tIns="101600" rIns="101600" bIns="101600" anchor="ctr"/>
          <a:lstStyle/>
          <a:p>
            <a:pPr defTabSz="724128">
              <a:defRPr sz="2400"/>
            </a:pPr>
          </a:p>
        </p:txBody>
      </p:sp>
      <p:sp>
        <p:nvSpPr>
          <p:cNvPr id="12" name="Date d’échéance :"/>
          <p:cNvSpPr txBox="1"/>
          <p:nvPr/>
        </p:nvSpPr>
        <p:spPr>
          <a:xfrm>
            <a:off x="1297059" y="19304947"/>
            <a:ext cx="2963884" cy="49026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Date d’échéance :</a:t>
            </a:r>
          </a:p>
        </p:txBody>
      </p:sp>
      <p:sp>
        <p:nvSpPr>
          <p:cNvPr id="13" name="Mode de paiement :"/>
          <p:cNvSpPr txBox="1"/>
          <p:nvPr/>
        </p:nvSpPr>
        <p:spPr>
          <a:xfrm>
            <a:off x="1308357" y="19835253"/>
            <a:ext cx="3249429" cy="4902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Mode de paiement :</a:t>
            </a:r>
          </a:p>
        </p:txBody>
      </p:sp>
      <p:sp>
        <p:nvSpPr>
          <p:cNvPr id="14" name="Date :"/>
          <p:cNvSpPr txBox="1"/>
          <p:nvPr/>
        </p:nvSpPr>
        <p:spPr>
          <a:xfrm>
            <a:off x="10429432" y="5442539"/>
            <a:ext cx="1075966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/>
          <a:p>
            <a:pPr algn="l" defTabSz="919643">
              <a:defRPr sz="2400">
                <a:solidFill>
                  <a:srgbClr val="424242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r>
              <a:rPr>
                <a:solidFill>
                  <a:srgbClr val="53585F"/>
                </a:solidFill>
              </a:rPr>
              <a:t>Date</a:t>
            </a:r>
            <a:r>
              <a:t> :</a:t>
            </a:r>
          </a:p>
        </p:txBody>
      </p:sp>
      <p:sp>
        <p:nvSpPr>
          <p:cNvPr id="15" name="N°"/>
          <p:cNvSpPr txBox="1"/>
          <p:nvPr/>
        </p:nvSpPr>
        <p:spPr>
          <a:xfrm>
            <a:off x="6466713" y="5442539"/>
            <a:ext cx="493716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80" tIns="60980" rIns="60980" bIns="60980" anchor="ctr">
            <a:spAutoFit/>
          </a:bodyPr>
          <a:lstStyle>
            <a:lvl1pPr>
              <a:defRPr sz="2400">
                <a:solidFill>
                  <a:srgbClr val="53585F"/>
                </a:solidFill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N°</a:t>
            </a:r>
          </a:p>
        </p:txBody>
      </p:sp>
      <p:sp>
        <p:nvSpPr>
          <p:cNvPr id="16" name="facturé à :"/>
          <p:cNvSpPr txBox="1"/>
          <p:nvPr>
            <p:ph type="title" hasCustomPrompt="1"/>
          </p:nvPr>
        </p:nvSpPr>
        <p:spPr>
          <a:xfrm>
            <a:off x="1215095" y="6701697"/>
            <a:ext cx="4540345" cy="219144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>
            <a:normAutofit fontScale="100000" lnSpcReduction="0"/>
          </a:bodyPr>
          <a:lstStyle/>
          <a:p>
            <a:pPr/>
            <a:r>
              <a:t>facturé à :</a:t>
            </a:r>
          </a:p>
        </p:txBody>
      </p:sp>
      <p:sp>
        <p:nvSpPr>
          <p:cNvPr id="17" name="€"/>
          <p:cNvSpPr txBox="1"/>
          <p:nvPr/>
        </p:nvSpPr>
        <p:spPr>
          <a:xfrm>
            <a:off x="12413667" y="9936336"/>
            <a:ext cx="498918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€</a:t>
            </a:r>
          </a:p>
        </p:txBody>
      </p:sp>
      <p:sp>
        <p:nvSpPr>
          <p:cNvPr id="18" name="€"/>
          <p:cNvSpPr txBox="1"/>
          <p:nvPr/>
        </p:nvSpPr>
        <p:spPr>
          <a:xfrm>
            <a:off x="12413667" y="16543575"/>
            <a:ext cx="498918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/>
            <a:r>
              <a:t>€</a:t>
            </a:r>
          </a:p>
        </p:txBody>
      </p:sp>
      <p:sp>
        <p:nvSpPr>
          <p:cNvPr id="19" name="€"/>
          <p:cNvSpPr txBox="1"/>
          <p:nvPr/>
        </p:nvSpPr>
        <p:spPr>
          <a:xfrm>
            <a:off x="12413667" y="15858556"/>
            <a:ext cx="498918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€</a:t>
            </a:r>
          </a:p>
        </p:txBody>
      </p:sp>
      <p:sp>
        <p:nvSpPr>
          <p:cNvPr id="20" name="IBAN : FR46 20041 01001 2032609B022 75"/>
          <p:cNvSpPr txBox="1"/>
          <p:nvPr/>
        </p:nvSpPr>
        <p:spPr>
          <a:xfrm>
            <a:off x="5088427" y="21129945"/>
            <a:ext cx="5752988" cy="4648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defTabSz="919643">
              <a:defRPr sz="2000">
                <a:solidFill>
                  <a:srgbClr val="53585F"/>
                </a:solidFill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IBAN : FR46 20041 01001 2032609B022 75</a:t>
            </a:r>
          </a:p>
        </p:txBody>
      </p:sp>
      <p:sp>
        <p:nvSpPr>
          <p:cNvPr id="21" name="TOTAL :"/>
          <p:cNvSpPr txBox="1"/>
          <p:nvPr/>
        </p:nvSpPr>
        <p:spPr>
          <a:xfrm>
            <a:off x="8498713" y="16543575"/>
            <a:ext cx="1527597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Avenir Medium"/>
                <a:ea typeface="Avenir Medium"/>
                <a:cs typeface="Avenir Medium"/>
                <a:sym typeface="Avenir Medium"/>
              </a:defRPr>
            </a:lvl1pPr>
          </a:lstStyle>
          <a:p>
            <a:pPr>
              <a:defRPr>
                <a:solidFill>
                  <a:srgbClr val="424242"/>
                </a:solidFill>
              </a:defRPr>
            </a:pPr>
            <a:r>
              <a:rPr>
                <a:solidFill>
                  <a:srgbClr val="53585F"/>
                </a:solidFill>
              </a:rPr>
              <a:t>TOTAL :</a:t>
            </a:r>
          </a:p>
        </p:txBody>
      </p:sp>
      <p:sp>
        <p:nvSpPr>
          <p:cNvPr id="22" name="TVA 20%:"/>
          <p:cNvSpPr txBox="1"/>
          <p:nvPr/>
        </p:nvSpPr>
        <p:spPr>
          <a:xfrm>
            <a:off x="8498713" y="15858556"/>
            <a:ext cx="2018177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l" defTabSz="919643">
              <a:defRPr sz="2400">
                <a:solidFill>
                  <a:srgbClr val="53585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>
              <a:defRPr>
                <a:solidFill>
                  <a:srgbClr val="424242"/>
                </a:solidFill>
              </a:defRPr>
            </a:pPr>
            <a:r>
              <a:rPr>
                <a:solidFill>
                  <a:srgbClr val="53585F"/>
                </a:solidFill>
              </a:rPr>
              <a:t>TVA 20%:</a:t>
            </a:r>
          </a:p>
        </p:txBody>
      </p:sp>
      <p:sp>
        <p:nvSpPr>
          <p:cNvPr id="23" name="0"/>
          <p:cNvSpPr txBox="1"/>
          <p:nvPr/>
        </p:nvSpPr>
        <p:spPr>
          <a:xfrm>
            <a:off x="10245638" y="15858556"/>
            <a:ext cx="2125734" cy="5410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 anchor="ctr">
            <a:spAutoFit/>
          </a:bodyPr>
          <a:lstStyle>
            <a:lvl1pPr algn="r">
              <a:defRPr sz="2400">
                <a:solidFill>
                  <a:srgbClr val="53585F"/>
                </a:solidFill>
                <a:latin typeface="Avenir Roman"/>
                <a:ea typeface="Avenir Roman"/>
                <a:cs typeface="Avenir Roman"/>
                <a:sym typeface="Avenir Roman"/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24" name="-"/>
          <p:cNvSpPr txBox="1"/>
          <p:nvPr/>
        </p:nvSpPr>
        <p:spPr>
          <a:xfrm>
            <a:off x="7806785" y="5480639"/>
            <a:ext cx="214671" cy="46486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80" tIns="60980" rIns="60980" bIns="60980" anchor="ctr">
            <a:spAutoFit/>
          </a:bodyPr>
          <a:lstStyle>
            <a:lvl1pPr>
              <a:defRPr sz="2000">
                <a:solidFill>
                  <a:srgbClr val="53585F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pPr/>
            <a:r>
              <a:t>-</a:t>
            </a:r>
          </a:p>
        </p:txBody>
      </p:sp>
      <p:sp>
        <p:nvSpPr>
          <p:cNvPr id="25" name="Texte niveau 1…"/>
          <p:cNvSpPr txBox="1"/>
          <p:nvPr>
            <p:ph type="body" idx="1" hasCustomPrompt="1"/>
          </p:nvPr>
        </p:nvSpPr>
        <p:spPr>
          <a:xfrm>
            <a:off x="1437143" y="11798491"/>
            <a:ext cx="7790000" cy="474889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80" tIns="60980" rIns="60980" bIns="60980">
            <a:normAutofit fontScale="100000" lnSpcReduction="0"/>
          </a:bodyPr>
          <a:lstStyle>
            <a:lvl2pPr indent="0"/>
            <a:lvl3pPr indent="0"/>
            <a:lvl4pPr indent="0"/>
            <a:lvl5pPr indent="0"/>
          </a:lstStyle>
          <a:p>
            <a:pPr/>
            <a:r>
              <a:t>détails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6" name="Numéro de diapositive"/>
          <p:cNvSpPr txBox="1"/>
          <p:nvPr>
            <p:ph type="sldNum" sz="quarter" idx="2"/>
          </p:nvPr>
        </p:nvSpPr>
        <p:spPr>
          <a:xfrm>
            <a:off x="7544843" y="16389804"/>
            <a:ext cx="643068" cy="668061"/>
          </a:xfrm>
          <a:prstGeom prst="rect">
            <a:avLst/>
          </a:prstGeom>
          <a:ln w="3175">
            <a:miter lim="400000"/>
          </a:ln>
        </p:spPr>
        <p:txBody>
          <a:bodyPr wrap="none" lIns="60980" tIns="60980" rIns="60980" bIns="60980">
            <a:spAutoFit/>
          </a:bodyPr>
          <a:lstStyle>
            <a:lvl1pPr>
              <a:defRPr sz="36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</p:sldLayoutIdLst>
  <p:transition xmlns:p14="http://schemas.microsoft.com/office/powerpoint/2010/main" spd="med" advClick="1"/>
  <p:txStyles>
    <p:titleStyle>
      <a:lvl1pPr marL="0" marR="0" indent="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0" marR="0" indent="2286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0" marR="0" indent="4572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0" marR="0" indent="6858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0" marR="0" indent="9144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0" marR="0" indent="11430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0" marR="0" indent="13716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0" marR="0" indent="16002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0" marR="0" indent="18288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9pPr>
    </p:titleStyle>
    <p:bodyStyle>
      <a:lvl1pPr marL="0" marR="0" indent="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0" marR="0" indent="2286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0" marR="0" indent="4572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0" marR="0" indent="6858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0" marR="0" indent="9144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0" marR="0" indent="11430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0" marR="0" indent="13716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0" marR="0" indent="16002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0" marR="0" indent="1828800" algn="l" defTabSz="1175099" rtl="0" latinLnBrk="0">
        <a:lnSpc>
          <a:spcPct val="11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53585F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117509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acturé à :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2" name="N°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N°</a:t>
            </a:r>
          </a:p>
        </p:txBody>
      </p:sp>
      <p:sp>
        <p:nvSpPr>
          <p:cNvPr id="53" name="date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" name="montant HT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5" name="détail de la facture"/>
          <p:cNvSpPr txBox="1"/>
          <p:nvPr>
            <p:ph type="body" idx="24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6" name="Total"/>
          <p:cNvSpPr txBox="1"/>
          <p:nvPr>
            <p:ph type="body" idx="25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Total</a:t>
            </a:r>
          </a:p>
        </p:txBody>
      </p:sp>
      <p:sp>
        <p:nvSpPr>
          <p:cNvPr id="57" name="échéance"/>
          <p:cNvSpPr txBox="1"/>
          <p:nvPr>
            <p:ph type="body" idx="26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8" name="mode paiement"/>
          <p:cNvSpPr txBox="1"/>
          <p:nvPr>
            <p:ph type="body" idx="27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9" name="2013"/>
          <p:cNvSpPr txBox="1"/>
          <p:nvPr>
            <p:ph type="body" idx="28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4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5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25400" dist="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3175" cap="flat">
          <a:noFill/>
          <a:miter lim="400000"/>
        </a:ln>
        <a:effectLst>
          <a:outerShdw sx="100000" sy="100000" kx="0" ky="0" algn="b" rotWithShape="0" blurRad="0" dist="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60980" tIns="60980" rIns="60980" bIns="60980" numCol="1" spcCol="38100" rtlCol="0" anchor="ctr" upright="0">
        <a:spAutoFit/>
      </a:bodyPr>
      <a:lstStyle>
        <a:defPPr marL="0" marR="0" indent="0" algn="ctr" defTabSz="117509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60980" tIns="60980" rIns="60980" bIns="60980" numCol="1" spcCol="38100" rtlCol="0" anchor="ctr" upright="0">
        <a:spAutoFit/>
      </a:bodyPr>
      <a:lstStyle>
        <a:defPPr marL="0" marR="0" indent="0" algn="ctr" defTabSz="117509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25400" dist="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0" dist="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3175" cap="flat">
          <a:noFill/>
          <a:miter lim="400000"/>
        </a:ln>
        <a:effectLst>
          <a:outerShdw sx="100000" sy="100000" kx="0" ky="0" algn="b" rotWithShape="0" blurRad="0" dist="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60980" tIns="60980" rIns="60980" bIns="60980" numCol="1" spcCol="38100" rtlCol="0" anchor="ctr" upright="0">
        <a:spAutoFit/>
      </a:bodyPr>
      <a:lstStyle>
        <a:defPPr marL="0" marR="0" indent="0" algn="ctr" defTabSz="117509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60980" tIns="60980" rIns="60980" bIns="60980" numCol="1" spcCol="38100" rtlCol="0" anchor="ctr" upright="0">
        <a:spAutoFit/>
      </a:bodyPr>
      <a:lstStyle>
        <a:defPPr marL="0" marR="0" indent="0" algn="ctr" defTabSz="1175099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